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54" d="100"/>
          <a:sy n="54" d="100"/>
        </p:scale>
        <p:origin x="52" y="1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48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03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78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4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85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4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5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2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2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5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all" spc="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6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1" kern="1200" spc="9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3" descr="그림, 도표, 예술, 지도이(가) 표시된 사진&#10;&#10;자동 생성된 설명">
            <a:extLst>
              <a:ext uri="{FF2B5EF4-FFF2-40B4-BE49-F238E27FC236}">
                <a16:creationId xmlns:a16="http://schemas.microsoft.com/office/drawing/2014/main" id="{3B7E3469-4095-450E-98A0-0793189D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47" r="-1" b="-1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E61689-68F3-EE86-0A5A-8B458799A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528" y="1032764"/>
            <a:ext cx="4308672" cy="3224045"/>
          </a:xfrm>
        </p:spPr>
        <p:txBody>
          <a:bodyPr anchor="b">
            <a:normAutofit/>
          </a:bodyPr>
          <a:lstStyle/>
          <a:p>
            <a:r>
              <a:rPr lang="en-US" altLang="ko-KR" sz="5800" dirty="0"/>
              <a:t>Fast G-ICP</a:t>
            </a:r>
            <a:endParaRPr lang="ko-KR" altLang="en-US" sz="5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1867FF-9652-FD9C-6E92-B9DAFCA39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5756" y="5046281"/>
            <a:ext cx="4308672" cy="1172408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/>
              <a:t>02.04.2025</a:t>
            </a:r>
          </a:p>
          <a:p>
            <a:pPr>
              <a:lnSpc>
                <a:spcPct val="120000"/>
              </a:lnSpc>
            </a:pPr>
            <a:r>
              <a:rPr lang="ko-KR" altLang="en-US" sz="1300" dirty="0"/>
              <a:t>황재익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ko-KR" altLang="en-US" sz="1300" dirty="0"/>
              <a:t>성균관대학교 기계공학부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05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DAC90-7144-D339-6332-BCF601C2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E2707-A886-D00F-1420-A3DFA97C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METHOD(GICP)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6F0684-30D1-D874-E7BC-C89383876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1365662"/>
                <a:ext cx="10890928" cy="483397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(source point cloud),</a:t>
                </a:r>
                <a:r>
                  <a:rPr lang="ko-KR" alt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(target point cloud)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기본 알고리즘 설명을 위해 대응하는 점을 찾았다고 가정함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실제로는 공분산을 찾는 과정이 먼저</a:t>
                </a:r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Noto Sans KR" panose="020B0200000000000000" pitchFamily="50" charset="-127"/>
                    <a:ea typeface="Noto Sans KR" panose="020B020000000000000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 (</a:t>
                </a:r>
                <a:r>
                  <a:rPr lang="ko-KR" altLang="en-US" dirty="0"/>
                  <a:t>점들이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분포를 따른다고 가정</a:t>
                </a:r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Noto Sans KR" panose="020B0200000000000000" pitchFamily="50" charset="-127"/>
                    <a:ea typeface="Noto Sans KR" panose="020B0200000000000000"/>
                  </a:rPr>
                  <a:t>=</a:t>
                </a:r>
                <a:r>
                  <a:rPr lang="ko-KR" altLang="en-US" sz="2000" dirty="0">
                    <a:latin typeface="Noto Sans KR" panose="020B0200000000000000" pitchFamily="50" charset="-127"/>
                    <a:ea typeface="Noto Sans KR" panose="020B020000000000000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>(transformation error)</a:t>
                </a:r>
              </a:p>
              <a:p>
                <a:r>
                  <a:rPr lang="ko-KR" altLang="en-US" dirty="0"/>
                  <a:t>독립적인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분포의 차이도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분포이기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도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분포를 따름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6F0684-30D1-D874-E7BC-C89383876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1365662"/>
                <a:ext cx="10890928" cy="4833970"/>
              </a:xfrm>
              <a:blipFill>
                <a:blip r:embed="rId2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3A82C63-3263-0398-CADA-AD870CB8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72" y="4716625"/>
            <a:ext cx="4496655" cy="10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5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42618-0D0D-A0B6-0B64-96DC34E2E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738BB-28AE-1EA3-9A67-3A335166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METHOD(GICP)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E2137A7-8D63-B468-63AD-95CA8F5F4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1365662"/>
                <a:ext cx="10890928" cy="4833970"/>
              </a:xfrm>
            </p:spPr>
            <p:txBody>
              <a:bodyPr/>
              <a:lstStyle/>
              <a:p>
                <a:r>
                  <a:rPr lang="ko-KR" altLang="en-US" dirty="0"/>
                  <a:t>로그 </a:t>
                </a:r>
                <a:r>
                  <a:rPr lang="ko-KR" altLang="en-US" dirty="0" err="1"/>
                  <a:t>우도함수가</a:t>
                </a:r>
                <a:r>
                  <a:rPr lang="ko-KR" altLang="en-US" dirty="0"/>
                  <a:t> 최대가 되도록 하는 변환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dirty="0"/>
                  <a:t>를 찾음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각 점의 공분산은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개의 이웃하는 점들을 통하여 추정됨</a:t>
                </a:r>
                <a:endParaRPr lang="en-US" altLang="ko-KR" dirty="0"/>
              </a:p>
              <a:p>
                <a:r>
                  <a:rPr lang="ko-KR" altLang="en-US" dirty="0"/>
                  <a:t>공분산은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(1,1,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정규화 됨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r>
                  <a:rPr lang="ko-KR" altLang="en-US" dirty="0"/>
                  <a:t> 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E2137A7-8D63-B468-63AD-95CA8F5F4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1365662"/>
                <a:ext cx="10890928" cy="4833970"/>
              </a:xfrm>
              <a:blipFill>
                <a:blip r:embed="rId2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48F840F-9109-4DE1-35F3-8E7ADB05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78" y="2114363"/>
            <a:ext cx="4587244" cy="13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2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0413D-1677-89C1-A4C8-3A5639646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76F0E-FFF4-BA10-1737-0D7E244A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METHOD(VGICP)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535D3-8380-6C78-F742-95BDF26AC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GICP</a:t>
            </a:r>
            <a:r>
              <a:rPr lang="ko-KR" altLang="en-US" dirty="0"/>
              <a:t>의 점</a:t>
            </a:r>
            <a:r>
              <a:rPr lang="en-US" altLang="ko-KR" dirty="0"/>
              <a:t>-</a:t>
            </a:r>
            <a:r>
              <a:rPr lang="ko-KR" altLang="en-US" dirty="0"/>
              <a:t>점 거리 계산식을 점</a:t>
            </a:r>
            <a:r>
              <a:rPr lang="en-US" altLang="ko-KR" dirty="0"/>
              <a:t>-</a:t>
            </a:r>
            <a:r>
              <a:rPr lang="ko-KR" altLang="en-US" dirty="0" err="1"/>
              <a:t>복셀</a:t>
            </a:r>
            <a:r>
              <a:rPr lang="ko-KR" altLang="en-US" dirty="0"/>
              <a:t> 내 점들 거리의 합으로 확장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거리의 합이 따르는 분포</a:t>
            </a:r>
            <a:r>
              <a:rPr lang="en-US" altLang="ko-KR" dirty="0"/>
              <a:t>(</a:t>
            </a:r>
            <a:r>
              <a:rPr lang="ko-KR" altLang="en-US" dirty="0"/>
              <a:t>평균과</a:t>
            </a:r>
            <a:r>
              <a:rPr lang="en-US" altLang="ko-KR" dirty="0"/>
              <a:t>, </a:t>
            </a:r>
            <a:r>
              <a:rPr lang="ko-KR" altLang="en-US" dirty="0"/>
              <a:t>공분산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CD7E94-2393-F6FE-5DEF-694BBB3E5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738" y="1863088"/>
            <a:ext cx="2197611" cy="7732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71BAA9-1237-55AA-429F-73B5169C0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77" y="3464477"/>
            <a:ext cx="2901644" cy="15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58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71E90-BE2D-26F0-C5F5-55CF5DE0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A2F18-9A73-466E-D048-E0EAB5DB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METHOD(VGICP)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87083D-F6D5-8FE5-0F5A-396750F1D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1365662"/>
                <a:ext cx="10890928" cy="4833970"/>
              </a:xfrm>
            </p:spPr>
            <p:txBody>
              <a:bodyPr/>
              <a:lstStyle/>
              <a:p>
                <a:r>
                  <a:rPr lang="ko-KR" altLang="en-US" dirty="0"/>
                  <a:t>로그 </a:t>
                </a:r>
                <a:r>
                  <a:rPr lang="ko-KR" altLang="en-US" dirty="0" err="1"/>
                  <a:t>우도함수가</a:t>
                </a:r>
                <a:r>
                  <a:rPr lang="ko-KR" altLang="en-US" dirty="0"/>
                  <a:t> 최대가 되도록 하는 변환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dirty="0"/>
                  <a:t>를 찾음</a:t>
                </a:r>
                <a:r>
                  <a:rPr lang="en-US" altLang="ko-KR" dirty="0"/>
                  <a:t>(GICP</a:t>
                </a:r>
                <a:r>
                  <a:rPr lang="ko-KR" altLang="en-US" dirty="0"/>
                  <a:t>식에서 값만 </a:t>
                </a:r>
                <a:r>
                  <a:rPr lang="ko-KR" altLang="en-US" dirty="0" err="1"/>
                  <a:t>바뀐것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복셀</a:t>
                </a:r>
                <a:r>
                  <a:rPr lang="ko-KR" altLang="en-US" dirty="0"/>
                  <a:t> 내 점의 수</a:t>
                </a:r>
                <a:r>
                  <a:rPr lang="en-US" altLang="ko-KR" dirty="0"/>
                  <a:t>(Ni)</a:t>
                </a:r>
                <a:r>
                  <a:rPr lang="ko-KR" altLang="en-US" dirty="0"/>
                  <a:t>에 따른 가중치를 부여함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복셀</a:t>
                </a:r>
                <a:r>
                  <a:rPr lang="ko-KR" altLang="en-US" dirty="0"/>
                  <a:t> 내 점이 많을수록 </a:t>
                </a:r>
                <a:r>
                  <a:rPr lang="ko-KR" altLang="en-US" dirty="0" err="1"/>
                  <a:t>해당복셀의</a:t>
                </a:r>
                <a:r>
                  <a:rPr lang="ko-KR" altLang="en-US" dirty="0"/>
                  <a:t> 분포를 더 신뢰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87083D-F6D5-8FE5-0F5A-396750F1D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1365662"/>
                <a:ext cx="10890928" cy="4833970"/>
              </a:xfrm>
              <a:blipFill>
                <a:blip r:embed="rId2"/>
                <a:stretch>
                  <a:fillRect l="-168" r="-3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43135AD9-BF56-F6C3-BBA2-39672E19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31" y="2054859"/>
            <a:ext cx="2686337" cy="15939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1DB4C1-685D-22CA-BD62-EFCA925A6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31" y="4338024"/>
            <a:ext cx="2505425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5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E5B73-52A0-815F-E841-002806537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E2A69-810D-4F58-120C-BACEF92B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METHOD(VGICP)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E7A216-799B-9807-7D3F-2D2C7A99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r>
              <a:rPr lang="en-US" altLang="ko-KR" dirty="0"/>
              <a:t>NDT</a:t>
            </a:r>
            <a:r>
              <a:rPr lang="ko-KR" altLang="en-US" dirty="0"/>
              <a:t>는 </a:t>
            </a:r>
            <a:r>
              <a:rPr lang="ko-KR" altLang="en-US" dirty="0" err="1"/>
              <a:t>복셀</a:t>
            </a:r>
            <a:r>
              <a:rPr lang="ko-KR" altLang="en-US" dirty="0"/>
              <a:t> 내부의 점이 적으면 </a:t>
            </a:r>
            <a:r>
              <a:rPr lang="ko-KR" altLang="en-US" dirty="0" err="1"/>
              <a:t>복셀의</a:t>
            </a:r>
            <a:r>
              <a:rPr lang="ko-KR" altLang="en-US" dirty="0"/>
              <a:t> 공분산을 구하지 못함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VGICP</a:t>
            </a:r>
            <a:r>
              <a:rPr lang="ko-KR" altLang="en-US" dirty="0"/>
              <a:t>는 점을 대신하여 </a:t>
            </a:r>
            <a:r>
              <a:rPr lang="en-US" altLang="ko-KR" dirty="0"/>
              <a:t>distribution</a:t>
            </a:r>
            <a:r>
              <a:rPr lang="ko-KR" altLang="en-US" dirty="0"/>
              <a:t>을 사용하기 때문에 </a:t>
            </a:r>
            <a:r>
              <a:rPr lang="ko-KR" altLang="en-US" dirty="0" err="1"/>
              <a:t>복셀</a:t>
            </a:r>
            <a:r>
              <a:rPr lang="ko-KR" altLang="en-US" dirty="0"/>
              <a:t> 내부의 점이 적어도 공분산을 구할 수 있음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F1F395-8263-0CF2-2436-AD1F34E9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35" y="2828254"/>
            <a:ext cx="8683470" cy="320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3BA57-93FC-27D2-E9CF-7ECF9380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6C338-0A89-0CC9-AC3E-3564353B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METHOD(Implementation)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6369F-68B2-90E8-A79C-00AA6C19C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r>
              <a:rPr lang="en-US" altLang="ko-KR" dirty="0"/>
              <a:t>VGICP</a:t>
            </a:r>
            <a:r>
              <a:rPr lang="ko-KR" altLang="en-US" dirty="0"/>
              <a:t>는 최적화 과정에서 최근접 이웃 검색을 사용하지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</a:t>
            </a:r>
            <a:r>
              <a:rPr lang="ko-KR" altLang="en-US" dirty="0"/>
              <a:t>의 병렬처리를 활용할 수 있음</a:t>
            </a:r>
            <a:endParaRPr lang="en-US" altLang="ko-KR" dirty="0"/>
          </a:p>
          <a:p>
            <a:r>
              <a:rPr lang="ko-KR" altLang="en-US" dirty="0"/>
              <a:t>가우스</a:t>
            </a:r>
            <a:r>
              <a:rPr lang="en-US" altLang="ko-KR" dirty="0"/>
              <a:t>-</a:t>
            </a:r>
            <a:r>
              <a:rPr lang="ko-KR" altLang="en-US" dirty="0"/>
              <a:t>뉴턴 최적화를 사용하였음</a:t>
            </a:r>
            <a:r>
              <a:rPr lang="en-US" altLang="ko-KR" dirty="0"/>
              <a:t>(</a:t>
            </a:r>
            <a:r>
              <a:rPr lang="ko-KR" altLang="en-US" dirty="0"/>
              <a:t>추가적인 </a:t>
            </a:r>
            <a:r>
              <a:rPr lang="ko-KR" altLang="en-US" dirty="0" err="1"/>
              <a:t>하이퍼파라미터가</a:t>
            </a:r>
            <a:r>
              <a:rPr lang="ko-KR" altLang="en-US" dirty="0"/>
              <a:t> 필요 없기 때문에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VGICP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Single-thread</a:t>
            </a:r>
          </a:p>
          <a:p>
            <a:pPr lvl="1"/>
            <a:r>
              <a:rPr lang="en-US" altLang="ko-KR" dirty="0"/>
              <a:t>Multi-thread</a:t>
            </a:r>
          </a:p>
          <a:p>
            <a:pPr lvl="1"/>
            <a:r>
              <a:rPr lang="en-US" altLang="ko-KR" dirty="0"/>
              <a:t>GPU processing</a:t>
            </a:r>
          </a:p>
          <a:p>
            <a:pPr lvl="1"/>
            <a:r>
              <a:rPr lang="ko-KR" altLang="en-US" dirty="0"/>
              <a:t>모두 </a:t>
            </a:r>
            <a:r>
              <a:rPr lang="en-US" altLang="ko-KR" dirty="0"/>
              <a:t>KD-tree</a:t>
            </a:r>
            <a:r>
              <a:rPr lang="ko-KR" altLang="en-US" dirty="0"/>
              <a:t>기반 최근접 이웃 검색을 통해 공분산행렬을 추정함</a:t>
            </a:r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기반 </a:t>
            </a:r>
            <a:r>
              <a:rPr lang="en-US" altLang="ko-KR" dirty="0"/>
              <a:t>brute force </a:t>
            </a:r>
            <a:r>
              <a:rPr lang="ko-KR" altLang="en-US" dirty="0" err="1"/>
              <a:t>최근점</a:t>
            </a:r>
            <a:r>
              <a:rPr lang="ko-KR" altLang="en-US" dirty="0"/>
              <a:t> 이웃 검색 실행</a:t>
            </a:r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멀티 </a:t>
            </a:r>
            <a:r>
              <a:rPr lang="ko-KR" altLang="en-US" dirty="0" err="1"/>
              <a:t>스레딩을</a:t>
            </a:r>
            <a:r>
              <a:rPr lang="ko-KR" altLang="en-US" dirty="0"/>
              <a:t> 사용하는 </a:t>
            </a:r>
            <a:r>
              <a:rPr lang="en-US" altLang="ko-KR" dirty="0"/>
              <a:t>GICP</a:t>
            </a:r>
            <a:r>
              <a:rPr lang="ko-KR" altLang="en-US" dirty="0"/>
              <a:t>실행</a:t>
            </a:r>
            <a:r>
              <a:rPr lang="en-US" altLang="ko-KR" dirty="0"/>
              <a:t>(GPU</a:t>
            </a:r>
            <a:r>
              <a:rPr lang="ko-KR" altLang="en-US" dirty="0"/>
              <a:t>는 적합하지 않기 때문에 실행하지 않음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268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8DF9-69C9-A3CB-D4A6-6C6D9A75F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C1E85-C9CA-A423-4628-74207F84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Simulated 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C1710D-ED60-7029-37A2-31CBBCE88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r>
              <a:rPr lang="ko-KR" altLang="en-US" dirty="0"/>
              <a:t>알고리즘 테스트를 위해 현실적인 </a:t>
            </a:r>
            <a:r>
              <a:rPr lang="en-US" altLang="ko-KR" dirty="0"/>
              <a:t>LIDAR </a:t>
            </a:r>
            <a:r>
              <a:rPr lang="ko-KR" altLang="en-US" dirty="0"/>
              <a:t>데이터 시뮬레이터 개발</a:t>
            </a:r>
            <a:endParaRPr lang="en-US" altLang="ko-KR" dirty="0"/>
          </a:p>
          <a:p>
            <a:pPr lvl="1"/>
            <a:r>
              <a:rPr lang="en-US" altLang="ko-KR" dirty="0"/>
              <a:t>360</a:t>
            </a:r>
            <a:r>
              <a:rPr lang="ko-KR" altLang="en-US" dirty="0"/>
              <a:t>도 전방위 깊이 이미지를 먼저 </a:t>
            </a:r>
            <a:r>
              <a:rPr lang="ko-KR" altLang="en-US" dirty="0" err="1"/>
              <a:t>랜더링함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레이캐스팅을</a:t>
            </a:r>
            <a:r>
              <a:rPr lang="ko-KR" altLang="en-US" dirty="0"/>
              <a:t> 수행하여 실제 </a:t>
            </a:r>
            <a:r>
              <a:rPr lang="en-US" altLang="ko-KR" dirty="0"/>
              <a:t>Velodyne HDL-32e LIDAR </a:t>
            </a:r>
            <a:r>
              <a:rPr lang="ko-KR" altLang="en-US" dirty="0"/>
              <a:t>센서와 유사한 데이터를 생성함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Microsoft </a:t>
            </a:r>
            <a:r>
              <a:rPr lang="en-US" altLang="ko-KR" dirty="0" err="1"/>
              <a:t>AirSim</a:t>
            </a:r>
            <a:r>
              <a:rPr lang="ko-KR" altLang="en-US" dirty="0"/>
              <a:t>과 같은 다른 시뮬레이터들이 단순화된 충돌 모델을 사용하는 것과 달리</a:t>
            </a:r>
            <a:r>
              <a:rPr lang="en-US" altLang="ko-KR" dirty="0"/>
              <a:t>, </a:t>
            </a:r>
            <a:r>
              <a:rPr lang="ko-KR" altLang="en-US" dirty="0"/>
              <a:t>더 현실적인 포인트 클라우드를 생성함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72A1FA-E122-1FD6-CCD6-A9A66DF2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3429000"/>
            <a:ext cx="9988336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2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D34D2-8BDA-57B0-E04E-75891C794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2465B-1B33-15A8-6304-E6DE9169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Simulated 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C9087-555A-EDCE-4190-CA7D5FE89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pPr lvl="1"/>
            <a:r>
              <a:rPr lang="ko-KR" altLang="en-US" dirty="0"/>
              <a:t>성능 평가를 위한 두가지 오차 지표</a:t>
            </a:r>
            <a:endParaRPr lang="en-US" altLang="ko-KR" dirty="0"/>
          </a:p>
          <a:p>
            <a:pPr lvl="2"/>
            <a:r>
              <a:rPr lang="ko-KR" altLang="en-US" dirty="0"/>
              <a:t>절대 궤적 오차</a:t>
            </a:r>
            <a:r>
              <a:rPr lang="en-US" altLang="ko-KR" dirty="0"/>
              <a:t>(ATE) – </a:t>
            </a:r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경로에 대해 실제 위치</a:t>
            </a:r>
            <a:r>
              <a:rPr lang="en-US" altLang="ko-KR" dirty="0"/>
              <a:t>/</a:t>
            </a:r>
            <a:r>
              <a:rPr lang="ko-KR" altLang="en-US" dirty="0"/>
              <a:t>회전과 추정된 위치</a:t>
            </a:r>
            <a:r>
              <a:rPr lang="en-US" altLang="ko-KR" dirty="0"/>
              <a:t>/</a:t>
            </a:r>
            <a:r>
              <a:rPr lang="ko-KR" altLang="en-US" dirty="0"/>
              <a:t>회전을 직접 비교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상대 오차</a:t>
            </a:r>
            <a:r>
              <a:rPr lang="en-US" altLang="ko-KR" dirty="0"/>
              <a:t>(RE) – </a:t>
            </a:r>
            <a:r>
              <a:rPr lang="ko-KR" altLang="en-US" dirty="0"/>
              <a:t>두 시점 간의 변화량을 비교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4FBB0B-985C-3370-C604-F7310D59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18" y="2323958"/>
            <a:ext cx="2686425" cy="1200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05DFB0-C385-039B-0FF5-4F255682E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18" y="4482571"/>
            <a:ext cx="240063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85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1A930-C718-99A9-E7DD-CD9F0AF6E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11AE4-2B4A-C3B2-3D6A-2E50A0458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Simulated environment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8E625CD-4DBF-B51D-1CE7-A77CA2515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22" y="2422567"/>
            <a:ext cx="4029321" cy="243381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F53AFE-42AC-433C-7CA6-1762E9FE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00" y="1113319"/>
            <a:ext cx="701137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1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F8669-4110-8647-1C33-2445B0D6B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0D92-31FD-CEE0-A788-146603AB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Simulated environment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1553A78-88F6-6F54-59DF-1B4554D55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35" y="1365255"/>
            <a:ext cx="10876270" cy="4560532"/>
          </a:xfr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8FEB526-C96E-0AFA-FABC-F2DDD415CA9E}"/>
              </a:ext>
            </a:extLst>
          </p:cNvPr>
          <p:cNvSpPr txBox="1">
            <a:spLocks/>
          </p:cNvSpPr>
          <p:nvPr/>
        </p:nvSpPr>
        <p:spPr>
          <a:xfrm>
            <a:off x="640080" y="5605152"/>
            <a:ext cx="10890928" cy="594479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Intel</a:t>
            </a:r>
            <a:r>
              <a:rPr lang="ko-KR" altLang="en-US" dirty="0"/>
              <a:t> </a:t>
            </a:r>
            <a:r>
              <a:rPr lang="en-US" altLang="ko-KR" dirty="0"/>
              <a:t>Core i9-9900K &amp; NVIDIA </a:t>
            </a:r>
            <a:r>
              <a:rPr lang="en-US" altLang="ko-KR" dirty="0" err="1"/>
              <a:t>Geforce</a:t>
            </a:r>
            <a:r>
              <a:rPr lang="en-US" altLang="ko-KR" dirty="0"/>
              <a:t> RTX2080Ti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14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4EC62-FDFC-6892-38D3-961FC5D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Paper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2E6C2C-7813-5B62-18EF-617DE1544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r>
              <a:rPr lang="en-US" altLang="ko-KR" dirty="0"/>
              <a:t>Title : </a:t>
            </a:r>
            <a:r>
              <a:rPr lang="en-US" altLang="ko-KR" dirty="0" err="1"/>
              <a:t>Voxelized</a:t>
            </a:r>
            <a:r>
              <a:rPr lang="en-US" altLang="ko-KR" dirty="0"/>
              <a:t> GICP for Fast and Accurate 3D Point Cloud Registration</a:t>
            </a:r>
          </a:p>
          <a:p>
            <a:pPr lvl="1"/>
            <a:r>
              <a:rPr lang="en-US" altLang="ko-KR" dirty="0"/>
              <a:t>K. Koide, M. </a:t>
            </a:r>
            <a:r>
              <a:rPr lang="en-US" altLang="ko-KR" dirty="0" err="1"/>
              <a:t>Yokozuka</a:t>
            </a:r>
            <a:r>
              <a:rPr lang="en-US" altLang="ko-KR" dirty="0"/>
              <a:t>, S. Oishi, and A. Banno, "</a:t>
            </a:r>
            <a:r>
              <a:rPr lang="en-US" altLang="ko-KR" dirty="0" err="1"/>
              <a:t>Voxelized</a:t>
            </a:r>
            <a:r>
              <a:rPr lang="en-US" altLang="ko-KR" dirty="0"/>
              <a:t> GICP for Fast and Accurate 3D Point Cloud Registration," 2021 IEEE International Conference on Robotics and Automation (ICRA), Xi'an, China, 2021, pp. 1-6.</a:t>
            </a:r>
          </a:p>
          <a:p>
            <a:r>
              <a:rPr lang="en-US" altLang="ko-KR" dirty="0"/>
              <a:t>Summary</a:t>
            </a:r>
          </a:p>
          <a:p>
            <a:pPr lvl="1"/>
            <a:r>
              <a:rPr lang="en-US" altLang="ko-KR" dirty="0"/>
              <a:t>This paper proposes the </a:t>
            </a:r>
            <a:r>
              <a:rPr lang="en-US" altLang="ko-KR" dirty="0" err="1"/>
              <a:t>voxelized</a:t>
            </a:r>
            <a:r>
              <a:rPr lang="en-US" altLang="ko-KR" dirty="0"/>
              <a:t> generalized iterative closest point(VGICP) algorithm for fast and accurate three-dimensional point cloud registration.</a:t>
            </a:r>
          </a:p>
          <a:p>
            <a:pPr lvl="1"/>
            <a:r>
              <a:rPr lang="en-US" altLang="ko-KR" dirty="0"/>
              <a:t>The voxelization approach allows us to efficiently process the optimization in parallel.</a:t>
            </a:r>
          </a:p>
          <a:p>
            <a:pPr lvl="1"/>
            <a:r>
              <a:rPr lang="en-US" altLang="ko-KR" dirty="0"/>
              <a:t>Through evaluations in simulated and real environments, we confirmed that accuracy of the proposed algorithm is comparable </a:t>
            </a:r>
            <a:r>
              <a:rPr lang="en-US" altLang="ko-KR"/>
              <a:t>to GICP, </a:t>
            </a:r>
            <a:r>
              <a:rPr lang="en-US" altLang="ko-KR" dirty="0"/>
              <a:t>but is substantially faster than existing methods.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807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E90ED-3AF1-28FE-2E75-F10EAC097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18EE8-DCBC-C41D-916E-C4474CF9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Real 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4909E5-E33B-15D4-06D6-A686E1600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r>
              <a:rPr lang="ko-KR" altLang="en-US" dirty="0"/>
              <a:t>그림에 보이는 환경에서 </a:t>
            </a:r>
            <a:r>
              <a:rPr lang="en-US" altLang="ko-KR" dirty="0"/>
              <a:t>8</a:t>
            </a:r>
            <a:r>
              <a:rPr lang="ko-KR" altLang="en-US" dirty="0"/>
              <a:t>번의 </a:t>
            </a:r>
            <a:r>
              <a:rPr lang="en-US" altLang="ko-KR" dirty="0"/>
              <a:t>LIDAR sequence</a:t>
            </a:r>
            <a:r>
              <a:rPr lang="ko-KR" altLang="en-US" dirty="0"/>
              <a:t>를 기록</a:t>
            </a:r>
            <a:endParaRPr lang="en-US" altLang="ko-KR" dirty="0"/>
          </a:p>
          <a:p>
            <a:r>
              <a:rPr lang="en-US" altLang="ko-KR" dirty="0"/>
              <a:t>Velodyne HDL-32e sensor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ko-KR" altLang="en-US" dirty="0"/>
              <a:t>궤도는 </a:t>
            </a:r>
            <a:r>
              <a:rPr lang="en-US" altLang="ko-KR" dirty="0"/>
              <a:t>120m, </a:t>
            </a:r>
            <a:r>
              <a:rPr lang="ko-KR" altLang="en-US" dirty="0"/>
              <a:t>각 프레임의 점들은 대략 </a:t>
            </a:r>
            <a:r>
              <a:rPr lang="en-US" altLang="ko-KR" dirty="0"/>
              <a:t>15,000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입력 포인트 클라우드의 공분산 행렬을 재사용하여 처리비용 감소</a:t>
            </a:r>
            <a:endParaRPr lang="en-US" altLang="ko-KR" dirty="0"/>
          </a:p>
          <a:p>
            <a:r>
              <a:rPr lang="ko-KR" altLang="en-US" dirty="0"/>
              <a:t>마지막 프레임과 처음 프레임을 정렬하여 </a:t>
            </a:r>
            <a:r>
              <a:rPr lang="en-US" altLang="ko-KR" dirty="0"/>
              <a:t>‘ground</a:t>
            </a:r>
            <a:r>
              <a:rPr lang="ko-KR" altLang="en-US" dirty="0"/>
              <a:t> </a:t>
            </a:r>
            <a:r>
              <a:rPr lang="en-US" altLang="ko-KR" dirty="0"/>
              <a:t>truth’(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  <a:r>
              <a:rPr lang="ko-KR" altLang="en-US" dirty="0"/>
              <a:t>으로 사용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D84035-3418-E708-2DEF-DD1C4FBA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2" y="3782647"/>
            <a:ext cx="4248743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8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778A3-8E11-C02F-43D1-F7CA18A3C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110F1-0421-7442-8F14-41FF9DAA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Real 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4C8AE-2BAA-EAFB-B543-101BA94D7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pPr lvl="1"/>
            <a:r>
              <a:rPr lang="ko-KR" altLang="en-US" dirty="0"/>
              <a:t>마지막 프레임에서의 위치추정 오차</a:t>
            </a:r>
            <a:r>
              <a:rPr lang="en-US" altLang="ko-KR" dirty="0"/>
              <a:t>(</a:t>
            </a:r>
            <a:r>
              <a:rPr lang="ko-KR" altLang="en-US" dirty="0"/>
              <a:t>축적된 정합 오차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BEEAC2-EC85-76AA-CEF0-62E5D64D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71" y="2034174"/>
            <a:ext cx="7739855" cy="40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72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BF823-8FC9-527C-414A-F1F4AAAA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56596-5D62-A483-D3FD-15D99C99B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03F2C-3D2C-203C-E870-DE3D41151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pPr lvl="1"/>
            <a:r>
              <a:rPr lang="en-US" altLang="ko-KR" dirty="0"/>
              <a:t>Performance</a:t>
            </a:r>
          </a:p>
          <a:p>
            <a:pPr lvl="2"/>
            <a:r>
              <a:rPr lang="en-US" altLang="ko-KR" dirty="0"/>
              <a:t>As accurate as GICP</a:t>
            </a:r>
          </a:p>
          <a:p>
            <a:pPr lvl="2"/>
            <a:r>
              <a:rPr lang="en-US" altLang="ko-KR" dirty="0"/>
              <a:t>Superior processing speed</a:t>
            </a:r>
          </a:p>
          <a:p>
            <a:pPr lvl="2"/>
            <a:r>
              <a:rPr lang="en-US" altLang="ko-KR" dirty="0"/>
              <a:t>Robust to voxel resolution changes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Future Work</a:t>
            </a:r>
          </a:p>
          <a:p>
            <a:pPr lvl="2"/>
            <a:r>
              <a:rPr lang="en-US" altLang="ko-KR" dirty="0"/>
              <a:t>Improve the convergence of the propose VGICP algorithm</a:t>
            </a:r>
          </a:p>
          <a:p>
            <a:pPr lvl="2"/>
            <a:r>
              <a:rPr lang="en-US" altLang="ko-KR" dirty="0"/>
              <a:t>Develop an IMU-LIDAR joint optimization-based localization method with VGICP</a:t>
            </a:r>
          </a:p>
        </p:txBody>
      </p:sp>
    </p:spTree>
    <p:extLst>
      <p:ext uri="{BB962C8B-B14F-4D97-AF65-F5344CB8AC3E}">
        <p14:creationId xmlns:p14="http://schemas.microsoft.com/office/powerpoint/2010/main" val="107311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8196E-8617-AC53-491B-B3C79534F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72BCB-930B-49E2-ED33-EA0E1E0B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20DF4B-9132-97D1-E095-E6A3354D5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en-US" altLang="ko-KR" dirty="0"/>
              <a:t>LIDAR applications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포인트 클라우드 정합은 캘리브레이션</a:t>
            </a:r>
            <a:r>
              <a:rPr lang="en-US" altLang="ko-KR" dirty="0"/>
              <a:t>(</a:t>
            </a:r>
            <a:r>
              <a:rPr lang="ko-KR" altLang="en-US" dirty="0"/>
              <a:t>센서조정</a:t>
            </a:r>
            <a:r>
              <a:rPr lang="en-US" altLang="ko-KR" dirty="0"/>
              <a:t>), </a:t>
            </a:r>
            <a:r>
              <a:rPr lang="ko-KR" altLang="en-US" dirty="0"/>
              <a:t>위치 추정</a:t>
            </a:r>
            <a:r>
              <a:rPr lang="en-US" altLang="ko-KR" dirty="0"/>
              <a:t>, </a:t>
            </a:r>
            <a:r>
              <a:rPr lang="ko-KR" altLang="en-US" dirty="0"/>
              <a:t>맵핑</a:t>
            </a:r>
            <a:r>
              <a:rPr lang="en-US" altLang="ko-KR" dirty="0"/>
              <a:t>, </a:t>
            </a:r>
            <a:r>
              <a:rPr lang="ko-KR" altLang="en-US" dirty="0"/>
              <a:t>환경인식 등의 </a:t>
            </a:r>
            <a:r>
              <a:rPr lang="en-US" altLang="ko-KR" dirty="0"/>
              <a:t>3D</a:t>
            </a:r>
            <a:r>
              <a:rPr lang="ko-KR" altLang="en-US" dirty="0"/>
              <a:t>어플리케이션에서 중요한부분임</a:t>
            </a:r>
            <a:r>
              <a:rPr lang="en-US" altLang="ko-KR" dirty="0"/>
              <a:t>.</a:t>
            </a:r>
          </a:p>
          <a:p>
            <a:pPr marL="265176" lvl="1" indent="0">
              <a:buNone/>
            </a:pPr>
            <a:endParaRPr lang="en-US" altLang="ko-KR" dirty="0"/>
          </a:p>
          <a:p>
            <a:r>
              <a:rPr lang="en-US" altLang="ko-KR" dirty="0"/>
              <a:t>Limitations of GICP and NDT</a:t>
            </a:r>
          </a:p>
          <a:p>
            <a:pPr lvl="1"/>
            <a:r>
              <a:rPr lang="ko-KR" altLang="en-US" dirty="0"/>
              <a:t>유명한 포인트 클라우드 정합방법인 </a:t>
            </a:r>
            <a:r>
              <a:rPr lang="en-US" altLang="ko-KR" dirty="0"/>
              <a:t>Generalized Iterative Closest Point(GICP)</a:t>
            </a:r>
            <a:r>
              <a:rPr lang="ko-KR" altLang="en-US" dirty="0"/>
              <a:t>와 </a:t>
            </a:r>
            <a:r>
              <a:rPr lang="en-US" altLang="ko-KR" dirty="0"/>
              <a:t>Normal Distribution Transform(NDT)</a:t>
            </a:r>
            <a:r>
              <a:rPr lang="ko-KR" altLang="en-US" dirty="0"/>
              <a:t>도 각각의 약점이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149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832FC-8BA3-7641-1C5D-8BE636041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5B2AF-35D4-8115-BEF6-C7CCC8F9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Contribution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8D660-58D7-4E67-C08A-CB2B9DA33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r>
              <a:rPr lang="en-US" altLang="ko-KR" dirty="0"/>
              <a:t>Propose a multi-point distribution aggregation approach</a:t>
            </a:r>
          </a:p>
          <a:p>
            <a:pPr lvl="1"/>
            <a:r>
              <a:rPr lang="ko-KR" altLang="en-US" dirty="0"/>
              <a:t>다양한 점의 분포 통합 접근을 제안하여 점의 개수가 적은 </a:t>
            </a:r>
            <a:r>
              <a:rPr lang="ko-KR" altLang="en-US" dirty="0" err="1"/>
              <a:t>복셀의</a:t>
            </a:r>
            <a:r>
              <a:rPr lang="ko-KR" altLang="en-US" dirty="0"/>
              <a:t> 분포도 더 강력하게 추정할 수 있음</a:t>
            </a:r>
            <a:r>
              <a:rPr lang="en-US" altLang="ko-KR" dirty="0"/>
              <a:t>.</a:t>
            </a:r>
          </a:p>
          <a:p>
            <a:pPr marL="265176" lvl="1" indent="0">
              <a:buNone/>
            </a:pPr>
            <a:endParaRPr lang="en-US" altLang="ko-KR" dirty="0"/>
          </a:p>
          <a:p>
            <a:r>
              <a:rPr lang="en-US" altLang="ko-KR" dirty="0"/>
              <a:t>Propose the VGICP algorithm</a:t>
            </a:r>
          </a:p>
          <a:p>
            <a:pPr lvl="1"/>
            <a:r>
              <a:rPr lang="en-US" altLang="ko-KR" dirty="0"/>
              <a:t>GICP</a:t>
            </a:r>
            <a:r>
              <a:rPr lang="ko-KR" altLang="en-US" dirty="0"/>
              <a:t>와 정확도는 비슷하면서 존재하는 방법들보다 훨씬 빠른 </a:t>
            </a:r>
            <a:r>
              <a:rPr lang="en-US" altLang="ko-KR" dirty="0"/>
              <a:t>VGICP</a:t>
            </a:r>
            <a:r>
              <a:rPr lang="ko-KR" altLang="en-US" dirty="0"/>
              <a:t>알고리즘을 제안함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Implementations</a:t>
            </a:r>
            <a:r>
              <a:rPr lang="ko-KR" altLang="en-US" dirty="0"/>
              <a:t> </a:t>
            </a:r>
            <a:r>
              <a:rPr lang="en-US" altLang="ko-KR" dirty="0"/>
              <a:t>are</a:t>
            </a:r>
            <a:r>
              <a:rPr lang="ko-KR" altLang="en-US" dirty="0"/>
              <a:t> </a:t>
            </a:r>
            <a:r>
              <a:rPr lang="en-US" altLang="ko-KR" dirty="0"/>
              <a:t>available from a public repository</a:t>
            </a:r>
          </a:p>
          <a:p>
            <a:pPr lvl="1"/>
            <a:r>
              <a:rPr lang="en-US" altLang="ko-KR" dirty="0"/>
              <a:t>VGICP</a:t>
            </a:r>
            <a:r>
              <a:rPr lang="ko-KR" altLang="en-US" dirty="0"/>
              <a:t>와 병렬화 </a:t>
            </a:r>
            <a:r>
              <a:rPr lang="en-US" altLang="ko-KR" dirty="0"/>
              <a:t>GICP </a:t>
            </a:r>
            <a:r>
              <a:rPr lang="ko-KR" altLang="en-US" dirty="0"/>
              <a:t>구현코드를 공개함</a:t>
            </a:r>
            <a:r>
              <a:rPr lang="en-US" altLang="ko-KR" dirty="0"/>
              <a:t>(https://github.com/koide3/fast_gicp)</a:t>
            </a:r>
          </a:p>
        </p:txBody>
      </p:sp>
    </p:spTree>
    <p:extLst>
      <p:ext uri="{BB962C8B-B14F-4D97-AF65-F5344CB8AC3E}">
        <p14:creationId xmlns:p14="http://schemas.microsoft.com/office/powerpoint/2010/main" val="357539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6977-DAA1-5310-CD2A-A856F0C9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BA854-924D-3FBB-F297-52106192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3ADDE-7C19-EFF0-69C3-C80BBBEDC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6972003" cy="4833970"/>
          </a:xfrm>
        </p:spPr>
        <p:txBody>
          <a:bodyPr/>
          <a:lstStyle/>
          <a:p>
            <a:r>
              <a:rPr lang="en-US" altLang="ko-KR" dirty="0"/>
              <a:t>GICP</a:t>
            </a:r>
          </a:p>
          <a:p>
            <a:pPr lvl="1"/>
            <a:r>
              <a:rPr lang="en-US" altLang="ko-KR" dirty="0"/>
              <a:t>Extend the classical ICP</a:t>
            </a:r>
          </a:p>
          <a:p>
            <a:pPr lvl="2"/>
            <a:r>
              <a:rPr lang="en-US" altLang="ko-KR" dirty="0"/>
              <a:t>GICP</a:t>
            </a:r>
            <a:r>
              <a:rPr lang="ko-KR" altLang="en-US" dirty="0"/>
              <a:t>는 기존에 점과 점의 대응을 통해 진행했던 기본적인 </a:t>
            </a:r>
            <a:r>
              <a:rPr lang="en-US" altLang="ko-KR" dirty="0"/>
              <a:t>ICP</a:t>
            </a:r>
            <a:r>
              <a:rPr lang="ko-KR" altLang="en-US" dirty="0"/>
              <a:t>에 확률적 모델</a:t>
            </a:r>
            <a:r>
              <a:rPr lang="en-US" altLang="ko-KR" dirty="0"/>
              <a:t>(distribution-to-distribution)</a:t>
            </a:r>
            <a:r>
              <a:rPr lang="ko-KR" altLang="en-US" dirty="0"/>
              <a:t>을 도입하여 발전시킴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Process</a:t>
            </a:r>
          </a:p>
          <a:p>
            <a:pPr lvl="2"/>
            <a:r>
              <a:rPr lang="ko-KR" altLang="en-US" dirty="0"/>
              <a:t>각 점의 분포계산 </a:t>
            </a:r>
            <a:r>
              <a:rPr lang="en-US" altLang="ko-KR" dirty="0"/>
              <a:t>- </a:t>
            </a:r>
            <a:r>
              <a:rPr lang="ko-KR" altLang="en-US" dirty="0"/>
              <a:t>최근접 이웃 검색 </a:t>
            </a:r>
            <a:r>
              <a:rPr lang="en-US" altLang="ko-KR" dirty="0"/>
              <a:t>– </a:t>
            </a:r>
            <a:r>
              <a:rPr lang="ko-KR" altLang="en-US" dirty="0" err="1"/>
              <a:t>최대우도추정</a:t>
            </a:r>
            <a:r>
              <a:rPr lang="en-US" altLang="ko-KR" dirty="0"/>
              <a:t>(MLE)</a:t>
            </a:r>
            <a:r>
              <a:rPr lang="ko-KR" altLang="en-US" dirty="0"/>
              <a:t>을 통한 최적의 변환 도출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Limitation</a:t>
            </a:r>
          </a:p>
          <a:p>
            <a:pPr lvl="2"/>
            <a:r>
              <a:rPr lang="ko-KR" altLang="en-US" dirty="0"/>
              <a:t>정확도는 높지만</a:t>
            </a:r>
            <a:r>
              <a:rPr lang="en-US" altLang="ko-KR" dirty="0"/>
              <a:t>, </a:t>
            </a:r>
            <a:r>
              <a:rPr lang="ko-KR" altLang="en-US" dirty="0"/>
              <a:t>점을 대응시키기 위한 최근접 이웃 검색에 너무 의존함</a:t>
            </a:r>
            <a:endParaRPr lang="en-US" altLang="ko-KR" dirty="0"/>
          </a:p>
          <a:p>
            <a:pPr lvl="2"/>
            <a:r>
              <a:rPr lang="en-US" altLang="ko-KR" dirty="0"/>
              <a:t>KD-tree </a:t>
            </a:r>
            <a:r>
              <a:rPr lang="ko-KR" altLang="en-US" dirty="0"/>
              <a:t>기반의 효율적인 검색을 사용하더라도 점들의 수가 너무 많을 경우에는 시간이 너무 오래 걸리기 때문에 실시간으로 실행이 불가능함</a:t>
            </a:r>
            <a:endParaRPr lang="en-US" altLang="ko-KR" dirty="0"/>
          </a:p>
          <a:p>
            <a:pPr lvl="2"/>
            <a:r>
              <a:rPr lang="ko-KR" altLang="en-US" dirty="0"/>
              <a:t>최근접 이웃 검색은 </a:t>
            </a:r>
            <a:r>
              <a:rPr lang="en-US" altLang="ko-KR" dirty="0"/>
              <a:t>GPU</a:t>
            </a:r>
            <a:r>
              <a:rPr lang="ko-KR" altLang="en-US" dirty="0"/>
              <a:t>에 최적화되지 않음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AB4848-3728-3289-5879-D1FEAE8D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341" y="1207008"/>
            <a:ext cx="3871356" cy="44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8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4D41B-50EA-3C5D-1B2B-80CDF0439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BC659-B963-2192-F70C-02077124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5F14A-D52D-06F3-7936-EB9744B6E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6781998" cy="4833970"/>
          </a:xfrm>
        </p:spPr>
        <p:txBody>
          <a:bodyPr/>
          <a:lstStyle/>
          <a:p>
            <a:r>
              <a:rPr lang="en-US" altLang="ko-KR" dirty="0"/>
              <a:t>NDT</a:t>
            </a:r>
          </a:p>
          <a:p>
            <a:pPr lvl="1"/>
            <a:r>
              <a:rPr lang="en-US" altLang="ko-KR" dirty="0"/>
              <a:t>Voxel-based association approach.</a:t>
            </a:r>
          </a:p>
          <a:p>
            <a:pPr lvl="2"/>
            <a:r>
              <a:rPr lang="ko-KR" altLang="en-US" dirty="0" err="1"/>
              <a:t>복셀화</a:t>
            </a:r>
            <a:r>
              <a:rPr lang="ko-KR" altLang="en-US" dirty="0"/>
              <a:t> 접근을 통해 최근접 이웃 검색과정을 피하여 속도를 높임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Process</a:t>
            </a:r>
          </a:p>
          <a:p>
            <a:pPr lvl="2"/>
            <a:r>
              <a:rPr lang="ko-KR" altLang="en-US" dirty="0"/>
              <a:t>포인트 클라우드 분할 </a:t>
            </a:r>
            <a:r>
              <a:rPr lang="en-US" altLang="ko-KR" dirty="0"/>
              <a:t>– </a:t>
            </a:r>
            <a:r>
              <a:rPr lang="ko-KR" altLang="en-US" dirty="0"/>
              <a:t>각 </a:t>
            </a:r>
            <a:r>
              <a:rPr lang="ko-KR" altLang="en-US" dirty="0" err="1"/>
              <a:t>복셀</a:t>
            </a:r>
            <a:r>
              <a:rPr lang="ko-KR" altLang="en-US" dirty="0"/>
              <a:t> 내부의 점들에 대하여 정규분포 피팅 </a:t>
            </a:r>
            <a:r>
              <a:rPr lang="en-US" altLang="ko-KR" dirty="0"/>
              <a:t>– </a:t>
            </a:r>
            <a:r>
              <a:rPr lang="ko-KR" altLang="en-US" dirty="0" err="1"/>
              <a:t>최대우도추정</a:t>
            </a:r>
            <a:r>
              <a:rPr lang="en-US" altLang="ko-KR" dirty="0"/>
              <a:t>(MLE)</a:t>
            </a:r>
            <a:r>
              <a:rPr lang="ko-KR" altLang="en-US" dirty="0"/>
              <a:t>을 통한 최적의 변환 도출</a:t>
            </a:r>
            <a:endParaRPr lang="en-US" altLang="ko-KR" dirty="0"/>
          </a:p>
          <a:p>
            <a:pPr lvl="1"/>
            <a:r>
              <a:rPr lang="en-US" altLang="ko-KR" dirty="0"/>
              <a:t>Limitation</a:t>
            </a:r>
          </a:p>
          <a:p>
            <a:pPr lvl="2"/>
            <a:r>
              <a:rPr lang="ko-KR" altLang="en-US" dirty="0"/>
              <a:t>속도는 빠르지만</a:t>
            </a:r>
            <a:r>
              <a:rPr lang="en-US" altLang="ko-KR" dirty="0"/>
              <a:t>, </a:t>
            </a:r>
            <a:r>
              <a:rPr lang="ko-KR" altLang="en-US" dirty="0" err="1"/>
              <a:t>복셀</a:t>
            </a:r>
            <a:r>
              <a:rPr lang="ko-KR" altLang="en-US" dirty="0"/>
              <a:t> 크기의 영향을 너무 많이 받음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센서와 환경에 따라서 </a:t>
            </a:r>
            <a:r>
              <a:rPr lang="ko-KR" altLang="en-US" dirty="0" err="1"/>
              <a:t>복셀</a:t>
            </a:r>
            <a:r>
              <a:rPr lang="ko-KR" altLang="en-US" dirty="0"/>
              <a:t> 크기를 신중하게 선택해야 함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.</a:t>
            </a:r>
            <a:r>
              <a:rPr lang="ko-KR" altLang="en-US" dirty="0" err="1"/>
              <a:t>복셀</a:t>
            </a:r>
            <a:r>
              <a:rPr lang="ko-KR" altLang="en-US" dirty="0"/>
              <a:t> 사이즈 변화에 강력한 몇몇 </a:t>
            </a:r>
            <a:r>
              <a:rPr lang="en-US" altLang="ko-KR" dirty="0"/>
              <a:t>NDT</a:t>
            </a:r>
            <a:r>
              <a:rPr lang="ko-KR" altLang="en-US" dirty="0"/>
              <a:t> 방법들이 제안되긴 하였지만 처리속도에 안 좋은 영향을 줌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3A5E3-9880-1257-B306-F34BA6A51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844" y="1207008"/>
            <a:ext cx="3621973" cy="45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62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E0316-F477-4339-54EB-F5EC4347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76891-8BF7-23B6-7FEF-C8E08480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KD-tree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ECD6B-DAD0-6182-881D-083934475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</a:rPr>
              <a:t>KD-</a:t>
            </a:r>
            <a:r>
              <a:rPr lang="ko-KR" altLang="en-US" b="0" i="0" dirty="0">
                <a:solidFill>
                  <a:srgbClr val="212529"/>
                </a:solidFill>
                <a:effectLst/>
              </a:rPr>
              <a:t>트리</a:t>
            </a:r>
            <a:r>
              <a:rPr lang="en-US" altLang="ko-KR" b="0" i="0" dirty="0">
                <a:solidFill>
                  <a:srgbClr val="212529"/>
                </a:solidFill>
                <a:effectLst/>
              </a:rPr>
              <a:t>(k-d tree)</a:t>
            </a:r>
            <a:r>
              <a:rPr lang="ko-KR" altLang="en-US" b="0" i="0" dirty="0">
                <a:solidFill>
                  <a:srgbClr val="212529"/>
                </a:solidFill>
                <a:effectLst/>
              </a:rPr>
              <a:t>는 다차원 공간에서 점들을 효율적으로 저장하고 검색하기 위해 설계된 데이터 구조</a:t>
            </a:r>
            <a:endParaRPr lang="en-US" altLang="ko-KR" b="0" i="0" dirty="0">
              <a:solidFill>
                <a:srgbClr val="212529"/>
              </a:solidFill>
              <a:effectLst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</a:rPr>
              <a:t>KD-</a:t>
            </a:r>
            <a:r>
              <a:rPr lang="ko-KR" altLang="en-US" b="0" i="0" dirty="0">
                <a:solidFill>
                  <a:srgbClr val="212529"/>
                </a:solidFill>
                <a:effectLst/>
              </a:rPr>
              <a:t>트리의 구조 </a:t>
            </a:r>
            <a:r>
              <a:rPr lang="en-US" altLang="ko-KR" b="0" i="0" dirty="0">
                <a:solidFill>
                  <a:srgbClr val="212529"/>
                </a:solidFill>
                <a:effectLst/>
              </a:rPr>
              <a:t>KD-</a:t>
            </a:r>
            <a:r>
              <a:rPr lang="ko-KR" altLang="en-US" b="0" i="0" dirty="0">
                <a:solidFill>
                  <a:srgbClr val="212529"/>
                </a:solidFill>
                <a:effectLst/>
              </a:rPr>
              <a:t>트리는 이진 트리의 형태를 가지며</a:t>
            </a:r>
            <a:r>
              <a:rPr lang="en-US" altLang="ko-KR" b="0" i="0" dirty="0">
                <a:solidFill>
                  <a:srgbClr val="212529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</a:rPr>
              <a:t>각 노드는 </a:t>
            </a:r>
            <a:r>
              <a:rPr lang="en-US" altLang="ko-KR" b="0" i="0" dirty="0">
                <a:solidFill>
                  <a:srgbClr val="212529"/>
                </a:solidFill>
                <a:effectLst/>
              </a:rPr>
              <a:t>k</a:t>
            </a:r>
            <a:r>
              <a:rPr lang="ko-KR" altLang="en-US" b="0" i="0" dirty="0">
                <a:solidFill>
                  <a:srgbClr val="212529"/>
                </a:solidFill>
                <a:effectLst/>
              </a:rPr>
              <a:t>차원 공간의 한 점을 나타</a:t>
            </a:r>
            <a:r>
              <a:rPr lang="ko-KR" altLang="en-US" dirty="0">
                <a:solidFill>
                  <a:srgbClr val="212529"/>
                </a:solidFill>
              </a:rPr>
              <a:t>냄</a:t>
            </a:r>
            <a:endParaRPr lang="en-US" altLang="ko-KR" dirty="0">
              <a:solidFill>
                <a:srgbClr val="212529"/>
              </a:solidFill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</a:rPr>
              <a:t>트리의 각 레벨은 특정 차원에 대한 분할을 나타냄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669732-4CDA-D246-0C61-F1AEEBE0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066" y="3753313"/>
            <a:ext cx="5251152" cy="2862316"/>
          </a:xfrm>
          <a:prstGeom prst="rect">
            <a:avLst/>
          </a:prstGeom>
        </p:spPr>
      </p:pic>
      <p:pic>
        <p:nvPicPr>
          <p:cNvPr id="7" name="그림 6" descr="텍스트, 아동 미술, 친필, 원이(가) 표시된 사진&#10;&#10;자동 생성된 설명">
            <a:extLst>
              <a:ext uri="{FF2B5EF4-FFF2-40B4-BE49-F238E27FC236}">
                <a16:creationId xmlns:a16="http://schemas.microsoft.com/office/drawing/2014/main" id="{7FC4AE00-FB29-DD52-8A8B-4E723BB1C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27" y="3753313"/>
            <a:ext cx="3988348" cy="28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24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2E427-02D2-B8B3-B61C-6601FC18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8874C-653C-FF6F-7A73-F38C71D5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Maximum Likelihood Estimation(MLE)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8E5120-04B6-EB44-B439-FC06BBB43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r>
              <a:rPr lang="ko-KR" altLang="en-US" dirty="0"/>
              <a:t>우도</a:t>
            </a:r>
            <a:r>
              <a:rPr lang="en-US" altLang="ko-KR" dirty="0"/>
              <a:t>(likelihood)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확률표본들의 실현 값들이 주어졌을 때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관찰 가능한 데이터가 주어졌을 때</a:t>
            </a:r>
            <a:r>
              <a:rPr lang="en-US" altLang="ko-KR" dirty="0"/>
              <a:t>) </a:t>
            </a:r>
            <a:r>
              <a:rPr lang="ko-KR" altLang="en-US" dirty="0"/>
              <a:t>이 데이터가 특정 </a:t>
            </a:r>
            <a:r>
              <a:rPr lang="ko-KR" altLang="en-US" dirty="0" err="1"/>
              <a:t>모수를</a:t>
            </a:r>
            <a:r>
              <a:rPr lang="ko-KR" altLang="en-US" dirty="0"/>
              <a:t> 가진 분포에서 나왔을 척도를 나타냄</a:t>
            </a:r>
            <a:endParaRPr lang="en-US" altLang="ko-KR" dirty="0"/>
          </a:p>
          <a:p>
            <a:r>
              <a:rPr lang="ko-KR" altLang="en-US" dirty="0" err="1"/>
              <a:t>우도가</a:t>
            </a:r>
            <a:r>
              <a:rPr lang="ko-KR" altLang="en-US" dirty="0"/>
              <a:t> 높을수록 모델과 데이터가 잘 맞음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ED96F-ECDA-30D7-889E-12259214E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16" y="3203468"/>
            <a:ext cx="5500514" cy="3311601"/>
          </a:xfrm>
          <a:prstGeom prst="rect">
            <a:avLst/>
          </a:prstGeom>
        </p:spPr>
      </p:pic>
      <p:pic>
        <p:nvPicPr>
          <p:cNvPr id="7" name="그림 6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82DA22CE-965A-2B7F-3541-6277AB6F4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7" y="3203468"/>
            <a:ext cx="5709337" cy="33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00DB8-59D0-709A-C287-6721423D5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4EBFB-15AF-B5FB-90AB-2F36AD8D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09728"/>
            <a:ext cx="10890929" cy="1097280"/>
          </a:xfrm>
        </p:spPr>
        <p:txBody>
          <a:bodyPr/>
          <a:lstStyle/>
          <a:p>
            <a:r>
              <a:rPr lang="en-US" altLang="ko-KR" dirty="0"/>
              <a:t>Feature-based registration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9C3000-396C-CA0B-5596-4E45E96B4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65662"/>
            <a:ext cx="10890928" cy="4833970"/>
          </a:xfrm>
        </p:spPr>
        <p:txBody>
          <a:bodyPr/>
          <a:lstStyle/>
          <a:p>
            <a:r>
              <a:rPr lang="en-US" altLang="ko-KR" dirty="0"/>
              <a:t>Feature-based registration</a:t>
            </a:r>
          </a:p>
          <a:p>
            <a:pPr lvl="1"/>
            <a:r>
              <a:rPr lang="ko-KR" altLang="en-US" dirty="0"/>
              <a:t>포인트 클라우드에서 </a:t>
            </a:r>
            <a:r>
              <a:rPr lang="en-US" altLang="ko-KR" dirty="0"/>
              <a:t>“</a:t>
            </a:r>
            <a:r>
              <a:rPr lang="ko-KR" altLang="en-US" dirty="0"/>
              <a:t>특징</a:t>
            </a:r>
            <a:r>
              <a:rPr lang="en-US" altLang="ko-KR" dirty="0"/>
              <a:t>“</a:t>
            </a:r>
            <a:r>
              <a:rPr lang="ko-KR" altLang="en-US" dirty="0"/>
              <a:t>을 추출함</a:t>
            </a:r>
            <a:r>
              <a:rPr lang="en-US" altLang="ko-KR" dirty="0"/>
              <a:t>.(ex </a:t>
            </a:r>
            <a:r>
              <a:rPr lang="ko-KR" altLang="en-US" dirty="0"/>
              <a:t>모서리</a:t>
            </a:r>
            <a:r>
              <a:rPr lang="en-US" altLang="ko-KR" dirty="0"/>
              <a:t>,</a:t>
            </a:r>
            <a:r>
              <a:rPr lang="ko-KR" altLang="en-US" dirty="0"/>
              <a:t> 평면</a:t>
            </a:r>
            <a:r>
              <a:rPr lang="en-US" altLang="ko-KR" dirty="0"/>
              <a:t>, </a:t>
            </a:r>
            <a:r>
              <a:rPr lang="ko-KR" altLang="en-US" dirty="0"/>
              <a:t>특정 패턴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특징들이 대응하여 변환을 도출함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장점</a:t>
            </a:r>
            <a:r>
              <a:rPr lang="en-US" altLang="ko-KR" dirty="0"/>
              <a:t> : </a:t>
            </a:r>
            <a:r>
              <a:rPr lang="ko-KR" altLang="en-US" dirty="0"/>
              <a:t>초기위치가 많이 어긋나 있어도 잘 작동함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제한된 포인트 수만 사용하기 때문에 정확도가 떨어짐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How to use</a:t>
            </a:r>
          </a:p>
          <a:p>
            <a:pPr lvl="1"/>
            <a:r>
              <a:rPr lang="en-US" altLang="ko-KR" dirty="0"/>
              <a:t>Feature-based registration </a:t>
            </a:r>
            <a:r>
              <a:rPr lang="ko-KR" altLang="en-US" dirty="0"/>
              <a:t>사용 후 </a:t>
            </a:r>
            <a:r>
              <a:rPr lang="en-US" altLang="ko-KR" dirty="0"/>
              <a:t>point based registration(ex VGICP)</a:t>
            </a:r>
            <a:r>
              <a:rPr lang="ko-KR" altLang="en-US" dirty="0"/>
              <a:t>을 사용함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530285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412439"/>
      </a:dk2>
      <a:lt2>
        <a:srgbClr val="E2E8E4"/>
      </a:lt2>
      <a:accent1>
        <a:srgbClr val="C34DA2"/>
      </a:accent1>
      <a:accent2>
        <a:srgbClr val="B13B5F"/>
      </a:accent2>
      <a:accent3>
        <a:srgbClr val="C35A4D"/>
      </a:accent3>
      <a:accent4>
        <a:srgbClr val="B1793B"/>
      </a:accent4>
      <a:accent5>
        <a:srgbClr val="ACA643"/>
      </a:accent5>
      <a:accent6>
        <a:srgbClr val="87B13B"/>
      </a:accent6>
      <a:hlink>
        <a:srgbClr val="31944D"/>
      </a:hlink>
      <a:folHlink>
        <a:srgbClr val="7F7F7F"/>
      </a:folHlink>
    </a:clrScheme>
    <a:fontScheme name="grandview display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1039</Words>
  <Application>Microsoft Office PowerPoint</Application>
  <PresentationFormat>와이드스크린</PresentationFormat>
  <Paragraphs>150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Microsoft GothicNeo</vt:lpstr>
      <vt:lpstr>Microsoft GothicNeo Light</vt:lpstr>
      <vt:lpstr>Noto Sans KR</vt:lpstr>
      <vt:lpstr>Arial</vt:lpstr>
      <vt:lpstr>Cambria Math</vt:lpstr>
      <vt:lpstr>DashVTI</vt:lpstr>
      <vt:lpstr>Fast G-ICP</vt:lpstr>
      <vt:lpstr>Paper Information</vt:lpstr>
      <vt:lpstr>Motivation</vt:lpstr>
      <vt:lpstr>Contribution</vt:lpstr>
      <vt:lpstr>RELATED WORK</vt:lpstr>
      <vt:lpstr>RELATED WORK</vt:lpstr>
      <vt:lpstr>KD-tree</vt:lpstr>
      <vt:lpstr>Maximum Likelihood Estimation(MLE)</vt:lpstr>
      <vt:lpstr>Feature-based registration</vt:lpstr>
      <vt:lpstr>METHOD(GICP)</vt:lpstr>
      <vt:lpstr>METHOD(GICP)</vt:lpstr>
      <vt:lpstr>METHOD(VGICP)</vt:lpstr>
      <vt:lpstr>METHOD(VGICP)</vt:lpstr>
      <vt:lpstr>METHOD(VGICP)</vt:lpstr>
      <vt:lpstr>METHOD(Implementation)</vt:lpstr>
      <vt:lpstr>Simulated environment</vt:lpstr>
      <vt:lpstr>Simulated environment</vt:lpstr>
      <vt:lpstr>Simulated environment</vt:lpstr>
      <vt:lpstr>Simulated environment</vt:lpstr>
      <vt:lpstr>Real environment</vt:lpstr>
      <vt:lpstr>Real environment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황재익</dc:creator>
  <cp:lastModifiedBy>황재익</cp:lastModifiedBy>
  <cp:revision>19</cp:revision>
  <dcterms:created xsi:type="dcterms:W3CDTF">2025-02-03T17:55:33Z</dcterms:created>
  <dcterms:modified xsi:type="dcterms:W3CDTF">2025-02-03T22:55:15Z</dcterms:modified>
</cp:coreProperties>
</file>